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9" roundtripDataSignature="AMtx7miR0G1Dl/sbLDlTcbL4MqgF649V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487a68707d_1_5"/>
          <p:cNvGrpSpPr/>
          <p:nvPr/>
        </p:nvGrpSpPr>
        <p:grpSpPr>
          <a:xfrm>
            <a:off x="7343003" y="4546120"/>
            <a:ext cx="1691422" cy="2310006"/>
            <a:chOff x="7343003" y="3409675"/>
            <a:chExt cx="1691422" cy="1732548"/>
          </a:xfrm>
        </p:grpSpPr>
        <p:grpSp>
          <p:nvGrpSpPr>
            <p:cNvPr id="11" name="Google Shape;11;g3487a68707d_1_5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g3487a68707d_1_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g3487a68707d_1_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g3487a68707d_1_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g3487a68707d_1_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g3487a68707d_1_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g3487a68707d_1_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g3487a68707d_1_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g3487a68707d_1_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g3487a68707d_1_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g3487a68707d_1_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g3487a68707d_1_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g3487a68707d_1_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g3487a68707d_1_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g3487a68707d_1_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g3487a68707d_1_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g3487a68707d_1_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g3487a68707d_1_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g3487a68707d_1_5"/>
          <p:cNvGrpSpPr/>
          <p:nvPr/>
        </p:nvGrpSpPr>
        <p:grpSpPr>
          <a:xfrm>
            <a:off x="5043503" y="0"/>
            <a:ext cx="3814072" cy="5118675"/>
            <a:chOff x="5043503" y="0"/>
            <a:chExt cx="3814072" cy="3839102"/>
          </a:xfrm>
        </p:grpSpPr>
        <p:sp>
          <p:nvSpPr>
            <p:cNvPr id="30" name="Google Shape;30;g3487a68707d_1_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487a68707d_1_5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g3487a68707d_1_5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g3487a68707d_1_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g3487a68707d_1_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g3487a68707d_1_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g3487a68707d_1_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g3487a68707d_1_5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g3487a68707d_1_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g3487a68707d_1_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g3487a68707d_1_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3487a68707d_1_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3487a68707d_1_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g3487a68707d_1_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3487a68707d_1_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3487a68707d_1_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g3487a68707d_1_5"/>
          <p:cNvSpPr txBox="1"/>
          <p:nvPr>
            <p:ph type="ctrTitle"/>
          </p:nvPr>
        </p:nvSpPr>
        <p:spPr>
          <a:xfrm>
            <a:off x="824000" y="2151750"/>
            <a:ext cx="4255500" cy="24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3487a68707d_1_5"/>
          <p:cNvSpPr txBox="1"/>
          <p:nvPr>
            <p:ph idx="1" type="subTitle"/>
          </p:nvPr>
        </p:nvSpPr>
        <p:spPr>
          <a:xfrm>
            <a:off x="824000" y="4795067"/>
            <a:ext cx="42555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g3487a68707d_1_5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3487a68707d_1_137"/>
          <p:cNvGrpSpPr/>
          <p:nvPr/>
        </p:nvGrpSpPr>
        <p:grpSpPr>
          <a:xfrm>
            <a:off x="52" y="5465463"/>
            <a:ext cx="9144036" cy="1392365"/>
            <a:chOff x="52" y="4099200"/>
            <a:chExt cx="9144036" cy="1044300"/>
          </a:xfrm>
        </p:grpSpPr>
        <p:grpSp>
          <p:nvGrpSpPr>
            <p:cNvPr id="143" name="Google Shape;143;g3487a68707d_1_137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g3487a68707d_1_1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g3487a68707d_1_13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g3487a68707d_1_1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g3487a68707d_1_1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g3487a68707d_1_137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g3487a68707d_1_1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g3487a68707d_1_13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g3487a68707d_1_1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g3487a68707d_1_137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g3487a68707d_1_1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g3487a68707d_1_137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g3487a68707d_1_1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g3487a68707d_1_13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g3487a68707d_1_1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g3487a68707d_1_1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g3487a68707d_1_137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g3487a68707d_1_1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g3487a68707d_1_1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g3487a68707d_1_1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g3487a68707d_1_137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g3487a68707d_1_137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g3487a68707d_1_137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g3487a68707d_1_137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g3487a68707d_1_13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g3487a68707d_1_137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g3487a68707d_1_137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g3487a68707d_1_137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g3487a68707d_1_137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g3487a68707d_1_137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g3487a68707d_1_137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g3487a68707d_1_137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g3487a68707d_1_137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g3487a68707d_1_137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g3487a68707d_1_13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g3487a68707d_1_137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g3487a68707d_1_137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g3487a68707d_1_137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g3487a68707d_1_137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g3487a68707d_1_137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g3487a68707d_1_137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g3487a68707d_1_137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g3487a68707d_1_137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3487a68707d_1_137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g3487a68707d_1_13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g3487a68707d_1_137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g3487a68707d_1_137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g3487a68707d_1_137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g3487a68707d_1_137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g3487a68707d_1_137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g3487a68707d_1_137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g3487a68707d_1_137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g3487a68707d_1_137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g3487a68707d_1_137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g3487a68707d_1_13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g3487a68707d_1_137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g3487a68707d_1_137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3487a68707d_1_137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3487a68707d_1_137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g3487a68707d_1_137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g3487a68707d_1_137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g3487a68707d_1_137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g3487a68707d_1_137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g3487a68707d_1_137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g3487a68707d_1_13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g3487a68707d_1_137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g3487a68707d_1_137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g3487a68707d_1_137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g3487a68707d_1_137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g3487a68707d_1_137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g3487a68707d_1_137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g3487a68707d_1_137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g3487a68707d_1_137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g3487a68707d_1_137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g3487a68707d_1_13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g3487a68707d_1_137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g3487a68707d_1_137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g3487a68707d_1_137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g3487a68707d_1_137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g3487a68707d_1_137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g3487a68707d_1_137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g3487a68707d_1_137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g3487a68707d_1_137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g3487a68707d_1_137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g3487a68707d_1_13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g3487a68707d_1_137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g3487a68707d_1_137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g3487a68707d_1_137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3487a68707d_1_137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g3487a68707d_1_137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g3487a68707d_1_137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g3487a68707d_1_137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g3487a68707d_1_137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3487a68707d_1_137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3487a68707d_1_1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g3487a68707d_1_137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g3487a68707d_1_137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g3487a68707d_1_137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g3487a68707d_1_137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g3487a68707d_1_137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g3487a68707d_1_137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g3487a68707d_1_137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g3487a68707d_1_137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3487a68707d_1_137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g3487a68707d_1_13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g3487a68707d_1_137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g3487a68707d_1_137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g3487a68707d_1_137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3487a68707d_1_137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g3487a68707d_1_137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g3487a68707d_1_137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g3487a68707d_1_137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g3487a68707d_1_137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3487a68707d_1_137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g3487a68707d_1_13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g3487a68707d_1_137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g3487a68707d_1_137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g3487a68707d_1_137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g3487a68707d_1_137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3487a68707d_1_137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3487a68707d_1_137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g3487a68707d_1_137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3487a68707d_1_137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g3487a68707d_1_137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g3487a68707d_1_13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g3487a68707d_1_137"/>
          <p:cNvSpPr txBox="1"/>
          <p:nvPr>
            <p:ph hasCustomPrompt="1" type="title"/>
          </p:nvPr>
        </p:nvSpPr>
        <p:spPr>
          <a:xfrm>
            <a:off x="1388625" y="1030300"/>
            <a:ext cx="6366900" cy="24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g3487a68707d_1_137"/>
          <p:cNvSpPr txBox="1"/>
          <p:nvPr>
            <p:ph idx="1" type="body"/>
          </p:nvPr>
        </p:nvSpPr>
        <p:spPr>
          <a:xfrm>
            <a:off x="1388625" y="3616400"/>
            <a:ext cx="63669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g3487a68707d_1_137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87a68707d_1_267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87a68707d_1_2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g3487a68707d_1_26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76" name="Google Shape;276;g3487a68707d_1_26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g3487a68707d_1_26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g3487a68707d_1_26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3487a68707d_1_45"/>
          <p:cNvGrpSpPr/>
          <p:nvPr/>
        </p:nvGrpSpPr>
        <p:grpSpPr>
          <a:xfrm>
            <a:off x="146769" y="4541"/>
            <a:ext cx="1233215" cy="1846001"/>
            <a:chOff x="146769" y="3406"/>
            <a:chExt cx="1233215" cy="1384535"/>
          </a:xfrm>
        </p:grpSpPr>
        <p:grpSp>
          <p:nvGrpSpPr>
            <p:cNvPr id="51" name="Google Shape;51;g3487a68707d_1_4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g3487a68707d_1_4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g3487a68707d_1_4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g3487a68707d_1_4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g3487a68707d_1_4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g3487a68707d_1_4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g3487a68707d_1_4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g3487a68707d_1_4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g3487a68707d_1_4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g3487a68707d_1_4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g3487a68707d_1_4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g3487a68707d_1_4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g3487a68707d_1_45"/>
          <p:cNvGrpSpPr/>
          <p:nvPr/>
        </p:nvGrpSpPr>
        <p:grpSpPr>
          <a:xfrm>
            <a:off x="6775084" y="3871914"/>
            <a:ext cx="2186148" cy="2985925"/>
            <a:chOff x="6775084" y="2904008"/>
            <a:chExt cx="2186148" cy="2239500"/>
          </a:xfrm>
        </p:grpSpPr>
        <p:grpSp>
          <p:nvGrpSpPr>
            <p:cNvPr id="64" name="Google Shape;64;g3487a68707d_1_4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g3487a68707d_1_4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g3487a68707d_1_4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g3487a68707d_1_4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g3487a68707d_1_4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g3487a68707d_1_4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g3487a68707d_1_4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g3487a68707d_1_4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g3487a68707d_1_4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g3487a68707d_1_4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g3487a68707d_1_4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g3487a68707d_1_4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g3487a68707d_1_4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g3487a68707d_1_4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g3487a68707d_1_4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g3487a68707d_1_4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g3487a68707d_1_4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g3487a68707d_1_4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g3487a68707d_1_45"/>
          <p:cNvSpPr txBox="1"/>
          <p:nvPr>
            <p:ph type="title"/>
          </p:nvPr>
        </p:nvSpPr>
        <p:spPr>
          <a:xfrm>
            <a:off x="824000" y="2151767"/>
            <a:ext cx="5857800" cy="24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3487a68707d_1_45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g3487a68707d_1_80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86" name="Google Shape;86;g3487a68707d_1_8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487a68707d_1_8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g3487a68707d_1_8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g3487a68707d_1_80"/>
          <p:cNvSpPr txBox="1"/>
          <p:nvPr>
            <p:ph idx="1" type="body"/>
          </p:nvPr>
        </p:nvSpPr>
        <p:spPr>
          <a:xfrm>
            <a:off x="1303800" y="2653400"/>
            <a:ext cx="70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g3487a68707d_1_80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3487a68707d_1_87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93" name="Google Shape;93;g3487a68707d_1_8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3487a68707d_1_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3487a68707d_1_87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g3487a68707d_1_87"/>
          <p:cNvSpPr txBox="1"/>
          <p:nvPr>
            <p:ph idx="1" type="body"/>
          </p:nvPr>
        </p:nvSpPr>
        <p:spPr>
          <a:xfrm>
            <a:off x="1303800" y="2653400"/>
            <a:ext cx="34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g3487a68707d_1_87"/>
          <p:cNvSpPr txBox="1"/>
          <p:nvPr>
            <p:ph idx="2" type="body"/>
          </p:nvPr>
        </p:nvSpPr>
        <p:spPr>
          <a:xfrm>
            <a:off x="4903650" y="2653400"/>
            <a:ext cx="34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g3487a68707d_1_87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3487a68707d_1_95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01" name="Google Shape;101;g3487a68707d_1_9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3487a68707d_1_9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3487a68707d_1_95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g3487a68707d_1_95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487a68707d_1_101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07" name="Google Shape;107;g3487a68707d_1_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3487a68707d_1_10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g3487a68707d_1_101"/>
          <p:cNvSpPr txBox="1"/>
          <p:nvPr>
            <p:ph type="title"/>
          </p:nvPr>
        </p:nvSpPr>
        <p:spPr>
          <a:xfrm>
            <a:off x="1303800" y="798100"/>
            <a:ext cx="3312000" cy="21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g3487a68707d_1_101"/>
          <p:cNvSpPr txBox="1"/>
          <p:nvPr>
            <p:ph idx="1" type="body"/>
          </p:nvPr>
        </p:nvSpPr>
        <p:spPr>
          <a:xfrm>
            <a:off x="1303800" y="3079567"/>
            <a:ext cx="3312000" cy="29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g3487a68707d_1_101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3487a68707d_1_108"/>
          <p:cNvGrpSpPr/>
          <p:nvPr/>
        </p:nvGrpSpPr>
        <p:grpSpPr>
          <a:xfrm>
            <a:off x="6866714" y="1742"/>
            <a:ext cx="2267451" cy="3468833"/>
            <a:chOff x="6790514" y="1306"/>
            <a:chExt cx="2267451" cy="2601690"/>
          </a:xfrm>
        </p:grpSpPr>
        <p:grpSp>
          <p:nvGrpSpPr>
            <p:cNvPr id="114" name="Google Shape;114;g3487a68707d_1_10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g3487a68707d_1_10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g3487a68707d_1_10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g3487a68707d_1_10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g3487a68707d_1_10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g3487a68707d_1_10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g3487a68707d_1_10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g3487a68707d_1_10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g3487a68707d_1_10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g3487a68707d_1_10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3487a68707d_1_10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g3487a68707d_1_108"/>
          <p:cNvSpPr txBox="1"/>
          <p:nvPr>
            <p:ph type="title"/>
          </p:nvPr>
        </p:nvSpPr>
        <p:spPr>
          <a:xfrm>
            <a:off x="824000" y="1018133"/>
            <a:ext cx="5857800" cy="47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g3487a68707d_1_108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3487a68707d_1_123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29" name="Google Shape;129;g3487a68707d_1_1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3487a68707d_1_1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g3487a68707d_1_123"/>
          <p:cNvSpPr txBox="1"/>
          <p:nvPr>
            <p:ph type="title"/>
          </p:nvPr>
        </p:nvSpPr>
        <p:spPr>
          <a:xfrm>
            <a:off x="1303800" y="798100"/>
            <a:ext cx="3430500" cy="2653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g3487a68707d_1_123"/>
          <p:cNvSpPr txBox="1"/>
          <p:nvPr>
            <p:ph idx="1" type="subTitle"/>
          </p:nvPr>
        </p:nvSpPr>
        <p:spPr>
          <a:xfrm>
            <a:off x="1303800" y="3657604"/>
            <a:ext cx="3430500" cy="96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g3487a68707d_1_123"/>
          <p:cNvSpPr txBox="1"/>
          <p:nvPr>
            <p:ph idx="2" type="body"/>
          </p:nvPr>
        </p:nvSpPr>
        <p:spPr>
          <a:xfrm>
            <a:off x="4903700" y="881333"/>
            <a:ext cx="3430500" cy="51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g3487a68707d_1_123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3487a68707d_1_131"/>
          <p:cNvGrpSpPr/>
          <p:nvPr/>
        </p:nvGrpSpPr>
        <p:grpSpPr>
          <a:xfrm>
            <a:off x="713373" y="5129497"/>
            <a:ext cx="825392" cy="1100560"/>
            <a:chOff x="348199" y="179450"/>
            <a:chExt cx="1116300" cy="1116300"/>
          </a:xfrm>
        </p:grpSpPr>
        <p:sp>
          <p:nvSpPr>
            <p:cNvPr id="137" name="Google Shape;137;g3487a68707d_1_1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3487a68707d_1_1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g3487a68707d_1_131"/>
          <p:cNvSpPr txBox="1"/>
          <p:nvPr>
            <p:ph idx="1" type="body"/>
          </p:nvPr>
        </p:nvSpPr>
        <p:spPr>
          <a:xfrm>
            <a:off x="1303800" y="5518633"/>
            <a:ext cx="5843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g3487a68707d_1_131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487a68707d_1_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g3487a68707d_1_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g3487a68707d_1_1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25" y="0"/>
            <a:ext cx="1028704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"/>
          <p:cNvSpPr txBox="1"/>
          <p:nvPr>
            <p:ph type="ctrTitle"/>
          </p:nvPr>
        </p:nvSpPr>
        <p:spPr>
          <a:xfrm>
            <a:off x="4702025" y="3254925"/>
            <a:ext cx="4683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Random Forest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7575" y="5154325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1" name="Google Shape;291;p2"/>
          <p:cNvSpPr txBox="1"/>
          <p:nvPr>
            <p:ph idx="1" type="body"/>
          </p:nvPr>
        </p:nvSpPr>
        <p:spPr>
          <a:xfrm>
            <a:off x="1874000" y="1600200"/>
            <a:ext cx="6812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-33655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62500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 minería, geología y gestión ambiental, identificar correctamente la cobertura del suelo es fundamental para planear obras, prevenir erosión y conservar ecosistemas.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342900" rtl="0" algn="l"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ct val="62500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 objetivo fue entrenar un modelo que pudiera clasificar automáticamente 7 tipos diferentes de cobertura forestal usando variables como elevación, pendiente, tipo de suelo, etc.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8" name="Google Shape;298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Nombre: Forest Cover Type Dataset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Fuente: UCI ML Repository / Kaggle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Registros: 581,012  |  Columnas: 55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120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Target: Cover_Type (7 clases de cobertura forestal)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9" name="Google Shape;29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Proceso de Trabajo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05" name="Google Shape;305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1. Análisis exploratorio (EDA)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2. Limpieza y partición de datos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3. Entrenamiento con Random Forest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120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4. Evaluación con matriz de confusión y clasificación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6" name="Google Shape;30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Resultados del Modelo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2" name="Google Shape;312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Precisión general: ~96%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Alta precisión en clases mayoritarias (1, 2 y 3)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120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Clases minoritarias correctamente identificadas con menor precisión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3" name="Google Shape;31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9" name="Google Shape;319;p6"/>
          <p:cNvSpPr txBox="1"/>
          <p:nvPr>
            <p:ph idx="1" type="body"/>
          </p:nvPr>
        </p:nvSpPr>
        <p:spPr>
          <a:xfrm>
            <a:off x="457200" y="1600200"/>
            <a:ext cx="3433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33375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Modelo efectivo y robusto para datos estructurados</a:t>
            </a:r>
            <a:endParaRPr>
              <a:solidFill>
                <a:srgbClr val="FFFFFF"/>
              </a:solidFill>
            </a:endParaRPr>
          </a:p>
          <a:p>
            <a:pPr indent="-333375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Aplicable a tareas geoespaciales reales</a:t>
            </a:r>
            <a:endParaRPr>
              <a:solidFill>
                <a:srgbClr val="FFFFFF"/>
              </a:solidFill>
            </a:endParaRPr>
          </a:p>
          <a:p>
            <a:pPr indent="-333375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Mejoras posibles: rebalanceo, otros algoritmos (XGBoost, </a:t>
            </a:r>
            <a:r>
              <a:rPr lang="en-US" sz="2000">
                <a:solidFill>
                  <a:srgbClr val="FFFFFF"/>
                </a:solidFill>
              </a:rPr>
              <a:t>LightGBM)</a:t>
            </a:r>
            <a:endParaRPr sz="2000">
              <a:solidFill>
                <a:srgbClr val="FFFFFF"/>
              </a:solidFill>
            </a:endParaRPr>
          </a:p>
          <a:p>
            <a:pPr indent="-346075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El modelo predice correctamente la mayoría de clases.</a:t>
            </a:r>
            <a:endParaRPr sz="2000">
              <a:solidFill>
                <a:srgbClr val="FFFFFF"/>
              </a:solidFill>
            </a:endParaRPr>
          </a:p>
          <a:p>
            <a:pPr indent="-3460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Precisión general cercana al 96%.</a:t>
            </a:r>
            <a:endParaRPr sz="2000">
              <a:solidFill>
                <a:srgbClr val="FFFFFF"/>
              </a:solidFill>
            </a:endParaRPr>
          </a:p>
          <a:p>
            <a:pPr indent="-3460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Mejora posible: rebalanceo de clases minoritarias.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320" name="Google Shape;32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800" y="1570038"/>
            <a:ext cx="4948800" cy="404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525" y="103350"/>
            <a:ext cx="1314300" cy="131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Entrega y Recursos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27" name="Google Shape;32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Repositorio GitHub: código, muestra y modelo .pkl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Notebook limpio y ejecutable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Video explicativo del proyecto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120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¡Gracias por su atención!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8" name="Google Shape;32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